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7"/>
  </p:notesMasterIdLst>
  <p:sldIdLst>
    <p:sldId id="256" r:id="rId2"/>
    <p:sldId id="257" r:id="rId3"/>
    <p:sldId id="277" r:id="rId4"/>
    <p:sldId id="266" r:id="rId5"/>
    <p:sldId id="269" r:id="rId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11772EA-FF36-484F-A17B-15F4CC7519C3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6344A32-B303-4128-ACA6-234380C65D0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8657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B19346-05C8-4F2D-84DE-6CA4ABDF16BF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D5D02C-ABCD-4199-A7CB-240CF87C4122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29E36-A549-4E8F-9C11-62D7455B5683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C31589-DE7A-4AAB-ADEB-7C2B6E3EB8D3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27E570-42E8-49A4-8613-709928E278E0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9F4E46-5680-4B62-B0B6-A01C0BF58652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815CF-3F12-415F-AFD4-8F822F4E9452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9E67BB-3C1C-4B75-A3B8-E6938554227F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E0217F-DBE9-46BA-806F-D3BA7294CBA9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3453DA4-4793-4FA8-87FA-684109045570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7144CB-A89F-4E41-8B78-795179CE4296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4A50752-E08C-494D-AB3E-1E7B2AB0FA70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ACCA905-440E-46B8-8241-0F893B493557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EG" sz="2800" dirty="0" smtClean="0">
                <a:cs typeface="Arabic Transparent" pitchFamily="2" charset="-78"/>
              </a:rPr>
              <a:t>أمنحتب الأول – جسر كارع ( حكا واست ) :</a:t>
            </a:r>
          </a:p>
          <a:p>
            <a:pPr algn="just">
              <a:lnSpc>
                <a:spcPct val="150000"/>
              </a:lnSpc>
            </a:pPr>
            <a:r>
              <a:rPr lang="ar-EG" sz="2800" dirty="0" smtClean="0">
                <a:cs typeface="Arabic Transparent" pitchFamily="2" charset="-78"/>
              </a:rPr>
              <a:t>حكم من ( 1546-1526ق.م. )</a:t>
            </a:r>
          </a:p>
          <a:p>
            <a:pPr algn="just">
              <a:lnSpc>
                <a:spcPct val="150000"/>
              </a:lnSpc>
            </a:pPr>
            <a:r>
              <a:rPr lang="ar-EG" sz="2800" dirty="0" smtClean="0">
                <a:cs typeface="Arabic Transparent" pitchFamily="2" charset="-78"/>
              </a:rPr>
              <a:t>أو ( 1551-1530ق.م )</a:t>
            </a:r>
          </a:p>
          <a:p>
            <a:pPr algn="just">
              <a:lnSpc>
                <a:spcPct val="150000"/>
              </a:lnSpc>
            </a:pPr>
            <a:r>
              <a:rPr lang="ar-EG" sz="2800" dirty="0" smtClean="0">
                <a:cs typeface="Arabic Transparent" pitchFamily="2" charset="-78"/>
              </a:rPr>
              <a:t>ابن أحمس .</a:t>
            </a:r>
          </a:p>
          <a:p>
            <a:pPr algn="just">
              <a:lnSpc>
                <a:spcPct val="150000"/>
              </a:lnSpc>
            </a:pPr>
            <a:r>
              <a:rPr lang="ar-EG" sz="2800" dirty="0" smtClean="0">
                <a:cs typeface="Arabic Transparent" pitchFamily="2" charset="-78"/>
              </a:rPr>
              <a:t>تولى الحكم و عمره حوالى </a:t>
            </a:r>
            <a:r>
              <a:rPr lang="ar-EG" sz="2800" dirty="0">
                <a:cs typeface="Arabic Transparent" pitchFamily="2" charset="-78"/>
              </a:rPr>
              <a:t>سبع سنوات بعد وفاة والده </a:t>
            </a:r>
            <a:r>
              <a:rPr lang="ar-EG" sz="2800" dirty="0" smtClean="0">
                <a:cs typeface="Arabic Transparent" pitchFamily="2" charset="-78"/>
              </a:rPr>
              <a:t>.</a:t>
            </a:r>
            <a:endParaRPr lang="ar-EG" sz="2800" dirty="0">
              <a:cs typeface="Arabic Transparent" pitchFamily="2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CA905-440E-46B8-8241-0F893B493557}" type="slidenum">
              <a:rPr lang="ar-EG" smtClean="0"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28163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ar-EG" sz="2800" dirty="0">
                <a:cs typeface="Arabic Transparent" pitchFamily="2" charset="-78"/>
              </a:rPr>
              <a:t>لذلك يرى و ينلوك </a:t>
            </a:r>
            <a:r>
              <a:rPr lang="en-US" sz="2800" dirty="0" err="1">
                <a:cs typeface="Arabic Transparent" pitchFamily="2" charset="-78"/>
              </a:rPr>
              <a:t>winlock</a:t>
            </a:r>
            <a:r>
              <a:rPr lang="en-US" sz="2800" dirty="0">
                <a:cs typeface="Arabic Transparent" pitchFamily="2" charset="-78"/>
              </a:rPr>
              <a:t> </a:t>
            </a:r>
            <a:r>
              <a:rPr lang="ar-EG" sz="2800" dirty="0">
                <a:cs typeface="Arabic Transparent" pitchFamily="2" charset="-78"/>
              </a:rPr>
              <a:t>  أن الأم الملكة " أحمس نفرتارى "قامت بالوصاية على ابنها </a:t>
            </a:r>
            <a:r>
              <a:rPr lang="ar-EG" sz="2800" dirty="0" smtClean="0">
                <a:cs typeface="Arabic Transparent" pitchFamily="2" charset="-78"/>
              </a:rPr>
              <a:t>لانجاز </a:t>
            </a:r>
            <a:r>
              <a:rPr lang="ar-EG" sz="2800" dirty="0">
                <a:cs typeface="Arabic Transparent" pitchFamily="2" charset="-78"/>
              </a:rPr>
              <a:t>واجبات الحكم حتى يبلغ أشده .</a:t>
            </a:r>
          </a:p>
          <a:p>
            <a:pPr algn="just">
              <a:lnSpc>
                <a:spcPct val="170000"/>
              </a:lnSpc>
            </a:pPr>
            <a:r>
              <a:rPr lang="ar-EG" sz="2800" dirty="0">
                <a:cs typeface="Arabic Transparent" pitchFamily="2" charset="-78"/>
              </a:rPr>
              <a:t>و ذلك استناداً لنقش وجد فى المعصرة يصفها بأنها الأم الملكية , حاكم و ابنة رع  .</a:t>
            </a:r>
          </a:p>
          <a:p>
            <a:pPr algn="just">
              <a:lnSpc>
                <a:spcPct val="170000"/>
              </a:lnSpc>
            </a:pPr>
            <a:r>
              <a:rPr lang="ar-EG" sz="2800" dirty="0">
                <a:cs typeface="Arabic Transparent" pitchFamily="2" charset="-78"/>
              </a:rPr>
              <a:t>كما تمتعت </a:t>
            </a:r>
            <a:r>
              <a:rPr lang="ar-EG" sz="2800" dirty="0" smtClean="0">
                <a:cs typeface="Arabic Transparent" pitchFamily="2" charset="-78"/>
              </a:rPr>
              <a:t>أحمس </a:t>
            </a:r>
            <a:r>
              <a:rPr lang="ar-EG" sz="2800" dirty="0">
                <a:cs typeface="Arabic Transparent" pitchFamily="2" charset="-78"/>
              </a:rPr>
              <a:t>نفرتارى مع ابنها أمنحتب الأول بتبجيل خاص و عبادة لهم باعتبارهم من المعبودات العظام و بين الطبقات الشعبية فى طيبة على وجه الخصوص.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CA905-440E-46B8-8241-0F893B493557}" type="slidenum">
              <a:rPr lang="ar-EG" smtClean="0"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12312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ar-EG" sz="2800" dirty="0">
                <a:cs typeface="Arabic Transparent" pitchFamily="2" charset="-78"/>
              </a:rPr>
              <a:t>السياسة الداخلية :</a:t>
            </a:r>
            <a:endParaRPr lang="en-US" sz="2800" dirty="0">
              <a:cs typeface="Arabic Transparent" pitchFamily="2" charset="-78"/>
            </a:endParaRPr>
          </a:p>
          <a:p>
            <a:pPr algn="just">
              <a:lnSpc>
                <a:spcPct val="170000"/>
              </a:lnSpc>
            </a:pPr>
            <a:r>
              <a:rPr lang="ar-EG" sz="2800" dirty="0">
                <a:cs typeface="Arabic Transparent" pitchFamily="2" charset="-78"/>
              </a:rPr>
              <a:t>ليس لدينا وثائق عن أحداث عهده الهامة .</a:t>
            </a:r>
          </a:p>
          <a:p>
            <a:pPr algn="just">
              <a:lnSpc>
                <a:spcPct val="170000"/>
              </a:lnSpc>
            </a:pPr>
            <a:r>
              <a:rPr lang="ar-EG" sz="2800" dirty="0">
                <a:cs typeface="Arabic Transparent" pitchFamily="2" charset="-78"/>
              </a:rPr>
              <a:t>ولكن ليس هناك شك فى أن أمنحتب الأول لجأ إلى تدعيم مكاسب حكم أحمس الأول بالقوة .</a:t>
            </a:r>
            <a:endParaRPr lang="en-US" sz="2800" dirty="0">
              <a:cs typeface="Arabic Transparent" pitchFamily="2" charset="-78"/>
            </a:endParaRPr>
          </a:p>
          <a:p>
            <a:pPr algn="just">
              <a:lnSpc>
                <a:spcPct val="170000"/>
              </a:lnSpc>
            </a:pPr>
            <a:r>
              <a:rPr lang="ar-EG" sz="2800" dirty="0">
                <a:cs typeface="Arabic Transparent" pitchFamily="2" charset="-78"/>
              </a:rPr>
              <a:t>و أكمل سياسة أبيه المعمارية , و أسرف فى الاهتمام بتشييد المعابد و اصلاح ما تهدم منها فى فترات الفوضى 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CA905-440E-46B8-8241-0F893B493557}" type="slidenum">
              <a:rPr lang="ar-EG" smtClean="0"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70885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EG" dirty="0"/>
              <a:t>عا خبر رع – تحوتمس </a:t>
            </a:r>
            <a:r>
              <a:rPr lang="ar-EG" dirty="0" smtClean="0"/>
              <a:t>الثانى :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ar-EG" dirty="0"/>
              <a:t> </a:t>
            </a:r>
            <a:r>
              <a:rPr lang="ar-EG" dirty="0" smtClean="0"/>
              <a:t>      </a:t>
            </a:r>
            <a:r>
              <a:rPr lang="ar-EG" dirty="0"/>
              <a:t>( 1520-1505 )أو ( 1508-1490 ق.م. ):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ar-EG" dirty="0"/>
              <a:t>ابن تحوتمس الأول من زوجة غير رئيسية تدعى " موت نفرت " . </a:t>
            </a:r>
            <a:endParaRPr lang="ar-EG" dirty="0" smtClean="0"/>
          </a:p>
          <a:p>
            <a:pPr algn="just">
              <a:lnSpc>
                <a:spcPct val="150000"/>
              </a:lnSpc>
            </a:pPr>
            <a:r>
              <a:rPr lang="ar-EG" dirty="0" smtClean="0"/>
              <a:t>وطبقاً </a:t>
            </a:r>
            <a:r>
              <a:rPr lang="ar-EG" dirty="0"/>
              <a:t>لنظام وراثة العرش فى مصر القديمة فإن أياً من أبناء الملكة " احمس " كان يمكن أن يخلف أباه على العرش </a:t>
            </a:r>
            <a:r>
              <a:rPr lang="ar-EG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ar-EG" dirty="0" smtClean="0"/>
              <a:t>و </a:t>
            </a:r>
            <a:r>
              <a:rPr lang="ar-EG" dirty="0"/>
              <a:t>تبعاً للواقع فلم يبق منهم إلا الأميرة الوريثة " حتشبسوت ". </a:t>
            </a:r>
            <a:endParaRPr lang="ar-EG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CA905-440E-46B8-8241-0F893B493557}" type="slidenum">
              <a:rPr lang="ar-EG" smtClean="0"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81851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EG" dirty="0"/>
              <a:t>ماعت كارع – حتشبسوت </a:t>
            </a:r>
            <a:r>
              <a:rPr lang="ar-EG" dirty="0" smtClean="0"/>
              <a:t>: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ar-EG" dirty="0"/>
              <a:t> </a:t>
            </a:r>
            <a:r>
              <a:rPr lang="ar-EG" dirty="0" smtClean="0"/>
              <a:t>           (</a:t>
            </a:r>
            <a:r>
              <a:rPr lang="ar-EG" dirty="0"/>
              <a:t>1505-1483)(1489- 1469ق.م.) :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ar-EG" dirty="0"/>
              <a:t>أدارت حتشبسوت شئون البلاد بعد وفاة " تحوتمس الثانى " </a:t>
            </a:r>
            <a:r>
              <a:rPr lang="ar-EG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ar-EG" dirty="0" smtClean="0"/>
              <a:t>و </a:t>
            </a:r>
            <a:r>
              <a:rPr lang="ar-EG" dirty="0"/>
              <a:t>لكن فى البداية كانت مجرد أرملة تحمل الألقاب المعتادة التى سبق أن حملتها و التى تشير اليها باعتبارها أميرة ملكية و زوجة ملكية عظمى </a:t>
            </a:r>
            <a:r>
              <a:rPr lang="ar-EG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CA905-440E-46B8-8241-0F893B493557}" type="slidenum">
              <a:rPr lang="ar-EG" smtClean="0"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37428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270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</dc:creator>
  <cp:lastModifiedBy>compusoft</cp:lastModifiedBy>
  <cp:revision>39</cp:revision>
  <dcterms:created xsi:type="dcterms:W3CDTF">2012-10-18T10:52:41Z</dcterms:created>
  <dcterms:modified xsi:type="dcterms:W3CDTF">2021-01-07T09:06:56Z</dcterms:modified>
</cp:coreProperties>
</file>